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56.JPG" ContentType="image/png"/>
  <Override PartName="/ppt/media/image57.JPG" ContentType="image/pn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1033" r:id="rId2"/>
    <p:sldId id="1019" r:id="rId3"/>
    <p:sldId id="1155" r:id="rId4"/>
    <p:sldId id="1085" r:id="rId5"/>
    <p:sldId id="1157" r:id="rId6"/>
    <p:sldId id="1158" r:id="rId7"/>
    <p:sldId id="1159" r:id="rId8"/>
    <p:sldId id="1086" r:id="rId9"/>
    <p:sldId id="1089" r:id="rId10"/>
    <p:sldId id="1090" r:id="rId11"/>
    <p:sldId id="1154" r:id="rId12"/>
    <p:sldId id="1092" r:id="rId13"/>
    <p:sldId id="1093" r:id="rId14"/>
    <p:sldId id="1091" r:id="rId15"/>
    <p:sldId id="1094" r:id="rId16"/>
    <p:sldId id="1095" r:id="rId17"/>
    <p:sldId id="1098" r:id="rId18"/>
    <p:sldId id="1096" r:id="rId19"/>
    <p:sldId id="1097" r:id="rId20"/>
    <p:sldId id="1037" r:id="rId21"/>
    <p:sldId id="1160" r:id="rId22"/>
    <p:sldId id="1034" r:id="rId23"/>
    <p:sldId id="1036" r:id="rId24"/>
    <p:sldId id="1038" r:id="rId25"/>
    <p:sldId id="1043" r:id="rId26"/>
    <p:sldId id="1166" r:id="rId27"/>
    <p:sldId id="1040" r:id="rId28"/>
    <p:sldId id="1164" r:id="rId29"/>
    <p:sldId id="1165" r:id="rId30"/>
    <p:sldId id="1041" r:id="rId31"/>
    <p:sldId id="1035" r:id="rId32"/>
    <p:sldId id="1150" r:id="rId33"/>
    <p:sldId id="1059" r:id="rId34"/>
    <p:sldId id="1161" r:id="rId35"/>
    <p:sldId id="1060" r:id="rId36"/>
    <p:sldId id="1061" r:id="rId37"/>
    <p:sldId id="1062" r:id="rId38"/>
    <p:sldId id="1063" r:id="rId39"/>
    <p:sldId id="1144" r:id="rId40"/>
    <p:sldId id="1145" r:id="rId41"/>
    <p:sldId id="1066" r:id="rId42"/>
    <p:sldId id="1151" r:id="rId43"/>
    <p:sldId id="1148" r:id="rId44"/>
    <p:sldId id="1065" r:id="rId45"/>
    <p:sldId id="1146" r:id="rId46"/>
    <p:sldId id="1147" r:id="rId47"/>
    <p:sldId id="1149" r:id="rId48"/>
    <p:sldId id="1047" r:id="rId49"/>
    <p:sldId id="1153" r:id="rId50"/>
    <p:sldId id="1162" r:id="rId51"/>
    <p:sldId id="1152" r:id="rId52"/>
    <p:sldId id="116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CE30"/>
    <a:srgbClr val="0000FF"/>
    <a:srgbClr val="00FF00"/>
    <a:srgbClr val="CF6369"/>
    <a:srgbClr val="5A57C5"/>
    <a:srgbClr val="E48671"/>
    <a:srgbClr val="AA4957"/>
    <a:srgbClr val="F7F7F7"/>
    <a:srgbClr val="328323"/>
    <a:srgbClr val="268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2" autoAdjust="0"/>
    <p:restoredTop sz="68345" autoAdjust="0"/>
  </p:normalViewPr>
  <p:slideViewPr>
    <p:cSldViewPr snapToGrid="0">
      <p:cViewPr varScale="1">
        <p:scale>
          <a:sx n="38" d="100"/>
          <a:sy n="38" d="100"/>
        </p:scale>
        <p:origin x="926" y="3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F453-D77A-4567-9B7F-3B31CD90E51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59FCA-B196-49B1-A55F-0AF34A55080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74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59FCA-B196-49B1-A55F-0AF34A55080A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43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597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7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4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51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63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47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49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35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17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45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93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2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8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79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6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74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9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22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20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54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64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67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85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58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0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60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5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31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06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39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4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0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09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7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576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07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61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714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48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11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61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5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6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1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4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4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7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600FC-19F1-454B-AB54-C349F75D70F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23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3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69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32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3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3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17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67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47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81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38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52903-3371-49AD-967B-7CF5E951A498}" type="datetimeFigureOut">
              <a:rPr lang="ko-KR" altLang="en-US" smtClean="0"/>
              <a:t>2020-12-10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E4A8B-0CE2-4F48-9643-033D4F2BE79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00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8.tiff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iff"/><Relationship Id="rId5" Type="http://schemas.openxmlformats.org/officeDocument/2006/relationships/image" Target="../media/image71.tiff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8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122362"/>
            <a:ext cx="12192000" cy="2009943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Calibri" panose="020F0502020204030204" pitchFamily="34" charset="0"/>
              </a:rPr>
              <a:t>Tutorial Mobilenet V2</a:t>
            </a:r>
            <a:endParaRPr lang="ko-KR" altLang="en-US" sz="6600" dirty="0">
              <a:latin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Calibri" panose="020F0502020204030204" pitchFamily="34" charset="0"/>
              </a:rPr>
              <a:t>2020.12.10</a:t>
            </a:r>
          </a:p>
          <a:p>
            <a:r>
              <a:rPr lang="en-US" altLang="ko-KR" sz="3600" dirty="0">
                <a:latin typeface="Calibri" panose="020F0502020204030204" pitchFamily="34" charset="0"/>
              </a:rPr>
              <a:t>Hayeon Lee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88098" y="274174"/>
            <a:ext cx="2017945" cy="267802"/>
            <a:chOff x="1882524" y="5023247"/>
            <a:chExt cx="2017945" cy="2678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2524" y="5023247"/>
              <a:ext cx="914115" cy="26476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759" y="5026289"/>
              <a:ext cx="1152710" cy="264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67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Dataset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9214" y="5592289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</a:rPr>
              <a:t>14 types of keypoints.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Visibility flag annotations</a:t>
            </a:r>
          </a:p>
          <a:p>
            <a:r>
              <a:rPr lang="en-US" altLang="ko-KR" sz="2000" dirty="0">
                <a:latin typeface="Calibri" panose="020F0502020204030204" pitchFamily="34" charset="0"/>
              </a:rPr>
              <a:t>357 images (train/val)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8" y="3117765"/>
            <a:ext cx="6647188" cy="2340000"/>
          </a:xfrm>
          <a:prstGeom prst="rect">
            <a:avLst/>
          </a:prstGeom>
        </p:spPr>
      </p:pic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8262299" y="2068648"/>
            <a:ext cx="1614657" cy="2689200"/>
            <a:chOff x="5943312" y="780288"/>
            <a:chExt cx="3076224" cy="5123433"/>
          </a:xfrm>
        </p:grpSpPr>
        <p:cxnSp>
          <p:nvCxnSpPr>
            <p:cNvPr id="11" name="직선 연결선 10"/>
            <p:cNvCxnSpPr>
              <a:stCxn id="25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6" idx="2"/>
              <a:endCxn id="28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7" idx="2"/>
              <a:endCxn id="26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7" idx="5"/>
              <a:endCxn id="30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8" idx="3"/>
              <a:endCxn id="29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2000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표 3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6045958"/>
                  </p:ext>
                </p:extLst>
              </p:nvPr>
            </p:nvGraphicFramePr>
            <p:xfrm>
              <a:off x="9998836" y="2068498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45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0.107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0.087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0.079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0.072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0.062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Content Placeholder 2"/>
          <p:cNvSpPr txBox="1">
            <a:spLocks/>
          </p:cNvSpPr>
          <p:nvPr/>
        </p:nvSpPr>
        <p:spPr>
          <a:xfrm>
            <a:off x="8413617" y="4824126"/>
            <a:ext cx="347276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Visualization of each </a:t>
            </a:r>
            <a:r>
              <a:rPr lang="en-US" altLang="ko-KR" sz="2000" dirty="0" err="1">
                <a:latin typeface="Calibri" panose="020F0502020204030204" pitchFamily="34" charset="0"/>
              </a:rPr>
              <a:t>keypoint</a:t>
            </a:r>
            <a:r>
              <a:rPr lang="en-US" altLang="ko-KR" sz="2000" dirty="0">
                <a:latin typeface="Calibri" panose="020F0502020204030204" pitchFamily="34" charset="0"/>
              </a:rPr>
              <a:t> and tolerance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1" y="1798840"/>
            <a:ext cx="3419999" cy="79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C34DD-84F3-4843-98A5-4D62DBF8F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4" y="2764977"/>
            <a:ext cx="72866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7957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0426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103308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100971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6344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6344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6344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0821EEA-F770-42FE-95A7-6B2A96157928}"/>
              </a:ext>
            </a:extLst>
          </p:cNvPr>
          <p:cNvGrpSpPr/>
          <p:nvPr/>
        </p:nvGrpSpPr>
        <p:grpSpPr>
          <a:xfrm>
            <a:off x="243135" y="2644919"/>
            <a:ext cx="5781761" cy="2963965"/>
            <a:chOff x="834262" y="3645024"/>
            <a:chExt cx="5554515" cy="28474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F7F3D2-E786-4848-8823-2E804D13B8E6}"/>
                </a:ext>
              </a:extLst>
            </p:cNvPr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541D79-23AE-450A-903E-D8444A96D9A7}"/>
                </a:ext>
              </a:extLst>
            </p:cNvPr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C4926FD-99E4-49CE-9809-C8438931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7C5877B-6F43-4EE6-AF75-CF43A413107E}"/>
                </a:ext>
              </a:extLst>
            </p:cNvPr>
            <p:cNvSpPr/>
            <p:nvPr/>
          </p:nvSpPr>
          <p:spPr>
            <a:xfrm>
              <a:off x="1060833" y="5327674"/>
              <a:ext cx="1546672" cy="87949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188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표 43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1028979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All body part is visible.</a:t>
            </a:r>
          </a:p>
        </p:txBody>
      </p:sp>
      <p:grpSp>
        <p:nvGrpSpPr>
          <p:cNvPr id="12" name="그룹 11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3" name="직선 연결선 12"/>
            <p:cNvCxnSpPr>
              <a:stCxn id="29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30" idx="2"/>
              <a:endCxn id="32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31" idx="2"/>
              <a:endCxn id="30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1" idx="5"/>
              <a:endCxn id="34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32" idx="3"/>
              <a:endCxn id="33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t="6397" r="7159"/>
          <a:stretch/>
        </p:blipFill>
        <p:spPr>
          <a:xfrm>
            <a:off x="8932500" y="2515796"/>
            <a:ext cx="1660716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7" name="왼쪽 중괄호 6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99186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Occlusion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Annotation info provide position of body parts and its visibility.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9" y="2498006"/>
            <a:ext cx="2425976" cy="288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54122" y="5645727"/>
            <a:ext cx="432054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We don’t know what pose person is doing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/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𝑓𝑙𝑎𝑔𝑠</m:t>
                                </m:r>
                              </m:oMath>
                            </m:oMathPara>
                          </a14:m>
                          <a:endParaRPr lang="ko-KR" altLang="en-US" sz="2000" baseline="-250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7167786"/>
                  </p:ext>
                </p:extLst>
              </p:nvPr>
            </p:nvGraphicFramePr>
            <p:xfrm>
              <a:off x="6185835" y="2611121"/>
              <a:ext cx="1887546" cy="26893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3773">
                      <a:extLst>
                        <a:ext uri="{9D8B030D-6E8A-4147-A177-3AD203B41FA5}">
                          <a16:colId xmlns:a16="http://schemas.microsoft.com/office/drawing/2014/main" val="1230836715"/>
                        </a:ext>
                      </a:extLst>
                    </a:gridCol>
                    <a:gridCol w="943773">
                      <a:extLst>
                        <a:ext uri="{9D8B030D-6E8A-4147-A177-3AD203B41FA5}">
                          <a16:colId xmlns:a16="http://schemas.microsoft.com/office/drawing/2014/main" val="3780817910"/>
                        </a:ext>
                      </a:extLst>
                    </a:gridCol>
                  </a:tblGrid>
                  <a:tr h="33351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 smtClean="0">
                              <a:solidFill>
                                <a:schemeClr val="bg1"/>
                              </a:solidFill>
                            </a:rPr>
                            <a:t>Keypoint</a:t>
                          </a:r>
                          <a:endParaRPr lang="ko-KR" alt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7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90" t="-5455" r="-1290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91645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head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551792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neck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610171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shoulders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0416189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elbows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334024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wrists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970422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hips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411032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knees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3940458"/>
                      </a:ext>
                    </a:extLst>
                  </a:tr>
                  <a:tr h="2944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</a:rPr>
                            <a:t>ankles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98CC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/>
                            <a:t>1 -&gt; 0</a:t>
                          </a:r>
                          <a:endParaRPr lang="ko-KR" altLang="en-US" sz="1400" dirty="0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6143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그룹 10"/>
          <p:cNvGrpSpPr>
            <a:grpSpLocks noChangeAspect="1"/>
          </p:cNvGrpSpPr>
          <p:nvPr/>
        </p:nvGrpSpPr>
        <p:grpSpPr>
          <a:xfrm>
            <a:off x="4481343" y="2611121"/>
            <a:ext cx="1614657" cy="2689200"/>
            <a:chOff x="5943312" y="780288"/>
            <a:chExt cx="3076224" cy="5123433"/>
          </a:xfrm>
        </p:grpSpPr>
        <p:cxnSp>
          <p:nvCxnSpPr>
            <p:cNvPr id="12" name="직선 연결선 11"/>
            <p:cNvCxnSpPr>
              <a:stCxn id="26" idx="4"/>
            </p:cNvCxnSpPr>
            <p:nvPr/>
          </p:nvCxnSpPr>
          <p:spPr>
            <a:xfrm>
              <a:off x="7409906" y="1068288"/>
              <a:ext cx="27214" cy="10195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28" idx="2"/>
              <a:endCxn id="30" idx="6"/>
            </p:cNvCxnSpPr>
            <p:nvPr/>
          </p:nvCxnSpPr>
          <p:spPr>
            <a:xfrm flipH="1">
              <a:off x="7202640" y="2198352"/>
              <a:ext cx="82080" cy="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29" idx="2"/>
              <a:endCxn id="28" idx="6"/>
            </p:cNvCxnSpPr>
            <p:nvPr/>
          </p:nvCxnSpPr>
          <p:spPr>
            <a:xfrm flipH="1">
              <a:off x="7572720" y="2186160"/>
              <a:ext cx="75863" cy="12192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9" idx="5"/>
              <a:endCxn id="32" idx="1"/>
            </p:cNvCxnSpPr>
            <p:nvPr/>
          </p:nvCxnSpPr>
          <p:spPr>
            <a:xfrm>
              <a:off x="8109502" y="2377079"/>
              <a:ext cx="464479" cy="433638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30" idx="3"/>
              <a:endCxn id="31" idx="7"/>
            </p:cNvCxnSpPr>
            <p:nvPr/>
          </p:nvCxnSpPr>
          <p:spPr>
            <a:xfrm flipH="1">
              <a:off x="6388867" y="2389271"/>
              <a:ext cx="352854" cy="41535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59830" y="3265171"/>
              <a:ext cx="186690" cy="487679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8549640" y="3246120"/>
              <a:ext cx="133350" cy="5562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848600" y="2453640"/>
              <a:ext cx="71120" cy="80772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944360" y="2468880"/>
              <a:ext cx="116840" cy="7975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7393306" y="3571875"/>
              <a:ext cx="116204" cy="1905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6953250" y="3920490"/>
              <a:ext cx="64770" cy="44577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894320" y="3920490"/>
              <a:ext cx="121920" cy="49403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7889240" y="4930140"/>
              <a:ext cx="130810" cy="45974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025640" y="4899660"/>
              <a:ext cx="157480" cy="505460"/>
            </a:xfrm>
            <a:prstGeom prst="line">
              <a:avLst/>
            </a:prstGeom>
            <a:ln w="95250">
              <a:solidFill>
                <a:srgbClr val="4D9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>
              <a:spLocks noChangeAspect="1"/>
            </p:cNvSpPr>
            <p:nvPr/>
          </p:nvSpPr>
          <p:spPr>
            <a:xfrm>
              <a:off x="7265906" y="780288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>
              <a:spLocks noChangeAspect="1"/>
            </p:cNvSpPr>
            <p:nvPr/>
          </p:nvSpPr>
          <p:spPr>
            <a:xfrm>
              <a:off x="7284720" y="2054352"/>
              <a:ext cx="288000" cy="288000"/>
            </a:xfrm>
            <a:prstGeom prst="ellipse">
              <a:avLst/>
            </a:prstGeom>
            <a:solidFill>
              <a:srgbClr val="42760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>
              <a:spLocks noChangeAspect="1"/>
            </p:cNvSpPr>
            <p:nvPr/>
          </p:nvSpPr>
          <p:spPr>
            <a:xfrm>
              <a:off x="7648583" y="1916160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>
              <a:spLocks noChangeAspect="1"/>
            </p:cNvSpPr>
            <p:nvPr/>
          </p:nvSpPr>
          <p:spPr>
            <a:xfrm>
              <a:off x="6662640" y="1928352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>
              <a:spLocks noChangeAspect="1"/>
            </p:cNvSpPr>
            <p:nvPr/>
          </p:nvSpPr>
          <p:spPr>
            <a:xfrm>
              <a:off x="5943312" y="2728176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8497536" y="2734272"/>
              <a:ext cx="522000" cy="522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>
              <a:spLocks noChangeAspect="1"/>
            </p:cNvSpPr>
            <p:nvPr/>
          </p:nvSpPr>
          <p:spPr>
            <a:xfrm>
              <a:off x="8188583" y="3757835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>
              <a:spLocks noChangeAspect="1"/>
            </p:cNvSpPr>
            <p:nvPr/>
          </p:nvSpPr>
          <p:spPr>
            <a:xfrm>
              <a:off x="6231600" y="3751739"/>
              <a:ext cx="468000" cy="46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>
              <a:spLocks noChangeAspect="1"/>
            </p:cNvSpPr>
            <p:nvPr/>
          </p:nvSpPr>
          <p:spPr>
            <a:xfrm>
              <a:off x="6750240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7499568" y="3278219"/>
              <a:ext cx="648000" cy="64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>
              <a:spLocks noChangeAspect="1"/>
            </p:cNvSpPr>
            <p:nvPr/>
          </p:nvSpPr>
          <p:spPr>
            <a:xfrm>
              <a:off x="7782550" y="4366914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>
              <a:spLocks noChangeAspect="1"/>
            </p:cNvSpPr>
            <p:nvPr/>
          </p:nvSpPr>
          <p:spPr>
            <a:xfrm>
              <a:off x="6655872" y="4355793"/>
              <a:ext cx="558000" cy="558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>
              <a:spLocks noChangeAspect="1"/>
            </p:cNvSpPr>
            <p:nvPr/>
          </p:nvSpPr>
          <p:spPr>
            <a:xfrm>
              <a:off x="7605766" y="5357066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>
              <a:spLocks noChangeAspect="1"/>
            </p:cNvSpPr>
            <p:nvPr/>
          </p:nvSpPr>
          <p:spPr>
            <a:xfrm>
              <a:off x="6948768" y="5363721"/>
              <a:ext cx="540000" cy="540000"/>
            </a:xfrm>
            <a:prstGeom prst="ellipse">
              <a:avLst/>
            </a:prstGeom>
            <a:solidFill>
              <a:srgbClr val="427606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2310643" y="2451468"/>
            <a:ext cx="1045605" cy="3438630"/>
          </a:xfrm>
          <a:prstGeom prst="rect">
            <a:avLst/>
          </a:prstGeom>
        </p:spPr>
      </p:pic>
      <p:sp>
        <p:nvSpPr>
          <p:cNvPr id="42" name="왼쪽 중괄호 41"/>
          <p:cNvSpPr/>
          <p:nvPr/>
        </p:nvSpPr>
        <p:spPr>
          <a:xfrm>
            <a:off x="2076930" y="2779506"/>
            <a:ext cx="233713" cy="2507088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67011" y="3862234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67011" y="4215591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</p:spTree>
    <p:extLst>
      <p:ext uri="{BB962C8B-B14F-4D97-AF65-F5344CB8AC3E}">
        <p14:creationId xmlns:p14="http://schemas.microsoft.com/office/powerpoint/2010/main" val="65819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3"/>
            <a:ext cx="10647785" cy="1121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Let’s see how to load data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21653"/>
            <a:ext cx="4074189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4331591"/>
            <a:ext cx="1260000" cy="1447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6" y="1754989"/>
            <a:ext cx="1260000" cy="17798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03" y="1555400"/>
            <a:ext cx="1215000" cy="216000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805144" y="2464919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7052017" y="4842338"/>
            <a:ext cx="507600" cy="360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2"/>
          <a:stretch/>
        </p:blipFill>
        <p:spPr>
          <a:xfrm>
            <a:off x="9340216" y="3784321"/>
            <a:ext cx="821005" cy="2700000"/>
          </a:xfrm>
          <a:prstGeom prst="rect">
            <a:avLst/>
          </a:prstGeom>
        </p:spPr>
      </p:pic>
      <p:sp>
        <p:nvSpPr>
          <p:cNvPr id="20" name="왼쪽 중괄호 19"/>
          <p:cNvSpPr/>
          <p:nvPr/>
        </p:nvSpPr>
        <p:spPr>
          <a:xfrm>
            <a:off x="9106503" y="4060777"/>
            <a:ext cx="233713" cy="1958230"/>
          </a:xfrm>
          <a:prstGeom prst="leftBrace">
            <a:avLst>
              <a:gd name="adj1" fmla="val 42241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643857" y="4693692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14 keypoints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643857" y="5047049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(x, y, flags)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643857" y="2483287"/>
            <a:ext cx="134579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i="1" dirty="0">
                <a:latin typeface="Calibri" panose="020F0502020204030204" pitchFamily="34" charset="0"/>
              </a:rPr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1929927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3150565"/>
            <a:ext cx="9693687" cy="1394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3" y="4823932"/>
            <a:ext cx="9693687" cy="139453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386770" y="4579830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head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761094" y="4579829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neck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35418" y="457982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L-shoulder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34611" y="4578658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R-shoulder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933805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L-elbow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83259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R-elbow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0682453" y="4563184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L-wrist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348373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R-wrist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109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L-hip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6028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R-hip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34611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L-knee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933804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R-knee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283258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L-ankle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0682452" y="6253197"/>
            <a:ext cx="1374324" cy="209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latin typeface="Calibri" panose="020F0502020204030204" pitchFamily="34" charset="0"/>
              </a:rPr>
              <a:t>R-ankle</a:t>
            </a:r>
          </a:p>
        </p:txBody>
      </p:sp>
      <p:grpSp>
        <p:nvGrpSpPr>
          <p:cNvPr id="30" name="그룹 29"/>
          <p:cNvGrpSpPr>
            <a:grpSpLocks noChangeAspect="1"/>
          </p:cNvGrpSpPr>
          <p:nvPr/>
        </p:nvGrpSpPr>
        <p:grpSpPr>
          <a:xfrm>
            <a:off x="120230" y="3431682"/>
            <a:ext cx="2111587" cy="2700000"/>
            <a:chOff x="667011" y="2451468"/>
            <a:chExt cx="2689237" cy="34386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02"/>
            <a:stretch/>
          </p:blipFill>
          <p:spPr>
            <a:xfrm>
              <a:off x="2310643" y="2451468"/>
              <a:ext cx="1045605" cy="3438630"/>
            </a:xfrm>
            <a:prstGeom prst="rect">
              <a:avLst/>
            </a:prstGeom>
          </p:spPr>
        </p:pic>
        <p:sp>
          <p:nvSpPr>
            <p:cNvPr id="27" name="왼쪽 중괄호 26"/>
            <p:cNvSpPr/>
            <p:nvPr/>
          </p:nvSpPr>
          <p:spPr>
            <a:xfrm>
              <a:off x="2076930" y="2779506"/>
              <a:ext cx="233713" cy="2507088"/>
            </a:xfrm>
            <a:prstGeom prst="leftBrace">
              <a:avLst>
                <a:gd name="adj1" fmla="val 42241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67011" y="3862233"/>
              <a:ext cx="1345790" cy="68203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14 keypoints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667011" y="4544268"/>
              <a:ext cx="1345790" cy="39981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i="1" dirty="0">
                  <a:latin typeface="Calibri" panose="020F0502020204030204" pitchFamily="34" charset="0"/>
                </a:rPr>
                <a:t>(x, y, flags)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8117263-BC3C-40DB-9381-EB1D12E2D0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55"/>
          <a:stretch/>
        </p:blipFill>
        <p:spPr>
          <a:xfrm>
            <a:off x="1032849" y="2757080"/>
            <a:ext cx="9518501" cy="2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7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Preprocessing (Gaussian Blur)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is used to generate the target heatmap for training using ground truth coordinate information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9" y="2941163"/>
            <a:ext cx="95185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" y="3007843"/>
            <a:ext cx="1296000" cy="230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99" y="5427284"/>
            <a:ext cx="2304000" cy="12960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020992" y="3291246"/>
            <a:ext cx="2304000" cy="2304000"/>
            <a:chOff x="5592000" y="3285319"/>
            <a:chExt cx="2304000" cy="2304000"/>
          </a:xfrm>
        </p:grpSpPr>
        <p:sp>
          <p:nvSpPr>
            <p:cNvPr id="18" name="직사각형 1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17" name="오른쪽 화살표 16"/>
          <p:cNvSpPr/>
          <p:nvPr/>
        </p:nvSpPr>
        <p:spPr>
          <a:xfrm>
            <a:off x="265810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611785" y="3291246"/>
            <a:ext cx="2304000" cy="2304000"/>
            <a:chOff x="7593477" y="3201760"/>
            <a:chExt cx="2304000" cy="2304000"/>
          </a:xfrm>
        </p:grpSpPr>
        <p:sp>
          <p:nvSpPr>
            <p:cNvPr id="21" name="직사각형 20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566661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padding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10448866" y="3007843"/>
            <a:ext cx="1368000" cy="1368000"/>
            <a:chOff x="7593477" y="3201760"/>
            <a:chExt cx="2304000" cy="2304000"/>
          </a:xfrm>
        </p:grpSpPr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7593477" y="3201760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77" y="3689953"/>
              <a:ext cx="2304000" cy="1296000"/>
            </a:xfrm>
            <a:prstGeom prst="rect">
              <a:avLst/>
            </a:prstGeom>
          </p:spPr>
        </p:pic>
      </p:grpSp>
      <p:grpSp>
        <p:nvGrpSpPr>
          <p:cNvPr id="27" name="그룹 26"/>
          <p:cNvGrpSpPr>
            <a:grpSpLocks noChangeAspect="1"/>
          </p:cNvGrpSpPr>
          <p:nvPr/>
        </p:nvGrpSpPr>
        <p:grpSpPr>
          <a:xfrm>
            <a:off x="10437226" y="4546318"/>
            <a:ext cx="1368000" cy="1368000"/>
            <a:chOff x="5592000" y="3285319"/>
            <a:chExt cx="2304000" cy="2304000"/>
          </a:xfrm>
        </p:grpSpPr>
        <p:sp>
          <p:nvSpPr>
            <p:cNvPr id="28" name="직사각형 27"/>
            <p:cNvSpPr>
              <a:spLocks noChangeAspect="1"/>
            </p:cNvSpPr>
            <p:nvPr/>
          </p:nvSpPr>
          <p:spPr>
            <a:xfrm>
              <a:off x="5592000" y="3285319"/>
              <a:ext cx="2304000" cy="230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85319"/>
              <a:ext cx="1296000" cy="2304000"/>
            </a:xfrm>
            <a:prstGeom prst="rect">
              <a:avLst/>
            </a:prstGeom>
          </p:spPr>
        </p:pic>
      </p:grpSp>
      <p:sp>
        <p:nvSpPr>
          <p:cNvPr id="30" name="오른쪽 화살표 29"/>
          <p:cNvSpPr/>
          <p:nvPr/>
        </p:nvSpPr>
        <p:spPr>
          <a:xfrm>
            <a:off x="9202578" y="4172440"/>
            <a:ext cx="1080000" cy="576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082073" y="3882844"/>
            <a:ext cx="12628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i="1" dirty="0">
                <a:solidFill>
                  <a:srgbClr val="0067C0"/>
                </a:solidFill>
                <a:latin typeface="Calibri" panose="020F0502020204030204" pitchFamily="34" charset="0"/>
              </a:rPr>
              <a:t>resize</a:t>
            </a:r>
            <a:endParaRPr lang="en-US" altLang="ko-KR" sz="20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CF51624-4123-4318-94FC-95C424E1F5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63" b="96274"/>
          <a:stretch/>
        </p:blipFill>
        <p:spPr>
          <a:xfrm>
            <a:off x="990598" y="2659714"/>
            <a:ext cx="8996105" cy="2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Transforms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082" y="2815285"/>
            <a:ext cx="6352258" cy="360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make all the inputs including image and coordinate to a specific target size.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7" y="2815285"/>
            <a:ext cx="415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9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정육면체 38"/>
          <p:cNvSpPr/>
          <p:nvPr/>
        </p:nvSpPr>
        <p:spPr>
          <a:xfrm>
            <a:off x="9360000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정육면체 39"/>
          <p:cNvSpPr/>
          <p:nvPr/>
        </p:nvSpPr>
        <p:spPr>
          <a:xfrm>
            <a:off x="9216000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정육면체 40"/>
          <p:cNvSpPr/>
          <p:nvPr/>
        </p:nvSpPr>
        <p:spPr>
          <a:xfrm>
            <a:off x="9072000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정육면체 41"/>
          <p:cNvSpPr/>
          <p:nvPr/>
        </p:nvSpPr>
        <p:spPr>
          <a:xfrm>
            <a:off x="8928000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정육면체 42"/>
          <p:cNvSpPr/>
          <p:nvPr/>
        </p:nvSpPr>
        <p:spPr>
          <a:xfrm>
            <a:off x="8784000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정육면체 43"/>
          <p:cNvSpPr/>
          <p:nvPr/>
        </p:nvSpPr>
        <p:spPr>
          <a:xfrm>
            <a:off x="8640000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/>
          <p:cNvSpPr/>
          <p:nvPr/>
        </p:nvSpPr>
        <p:spPr>
          <a:xfrm>
            <a:off x="8496000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/>
          <p:cNvSpPr/>
          <p:nvPr/>
        </p:nvSpPr>
        <p:spPr>
          <a:xfrm>
            <a:off x="8352000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/>
          <p:cNvSpPr/>
          <p:nvPr/>
        </p:nvSpPr>
        <p:spPr>
          <a:xfrm>
            <a:off x="8208000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/>
          <p:cNvSpPr/>
          <p:nvPr/>
        </p:nvSpPr>
        <p:spPr>
          <a:xfrm>
            <a:off x="8064000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정육면체 35"/>
          <p:cNvSpPr/>
          <p:nvPr/>
        </p:nvSpPr>
        <p:spPr>
          <a:xfrm>
            <a:off x="7920000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정육면체 34"/>
          <p:cNvSpPr/>
          <p:nvPr/>
        </p:nvSpPr>
        <p:spPr>
          <a:xfrm>
            <a:off x="7776000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정육면체 33"/>
          <p:cNvSpPr/>
          <p:nvPr/>
        </p:nvSpPr>
        <p:spPr>
          <a:xfrm>
            <a:off x="7632000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정육면체 32"/>
          <p:cNvSpPr/>
          <p:nvPr/>
        </p:nvSpPr>
        <p:spPr>
          <a:xfrm>
            <a:off x="7488000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정육면체 31"/>
          <p:cNvSpPr/>
          <p:nvPr/>
        </p:nvSpPr>
        <p:spPr>
          <a:xfrm>
            <a:off x="7344000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정육면체 30"/>
          <p:cNvSpPr/>
          <p:nvPr/>
        </p:nvSpPr>
        <p:spPr>
          <a:xfrm>
            <a:off x="7200000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Data Loading and Processing: </a:t>
            </a:r>
            <a:r>
              <a:rPr lang="en-US" altLang="ko-KR" sz="2400" b="1" i="1" dirty="0">
                <a:solidFill>
                  <a:srgbClr val="0067C0"/>
                </a:solidFill>
                <a:latin typeface="Calibri" panose="020F0502020204030204" pitchFamily="34" charset="0"/>
              </a:rPr>
              <a:t>DataLoader</a:t>
            </a:r>
            <a:endParaRPr lang="en-US" altLang="ko-KR" sz="2400" i="1" dirty="0">
              <a:solidFill>
                <a:srgbClr val="0067C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35478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This function create </a:t>
            </a:r>
            <a:r>
              <a:rPr lang="en-US" altLang="ko-KR" sz="2400" dirty="0" err="1">
                <a:latin typeface="Calibri" panose="020F0502020204030204" pitchFamily="34" charset="0"/>
              </a:rPr>
              <a:t>feed_dict</a:t>
            </a:r>
            <a:r>
              <a:rPr lang="en-US" altLang="ko-KR" sz="2400" dirty="0">
                <a:latin typeface="Calibri" panose="020F0502020204030204" pitchFamily="34" charset="0"/>
              </a:rPr>
              <a:t> for </a:t>
            </a:r>
            <a:r>
              <a:rPr lang="en-US" altLang="ko-KR" sz="2400" dirty="0" err="1">
                <a:latin typeface="Calibri" panose="020F0502020204030204" pitchFamily="34" charset="0"/>
              </a:rPr>
              <a:t>tensorflow</a:t>
            </a:r>
            <a:r>
              <a:rPr lang="en-US" altLang="ko-KR" sz="2400" dirty="0">
                <a:latin typeface="Calibri" panose="020F0502020204030204" pitchFamily="34" charset="0"/>
              </a:rPr>
              <a:t> session from training data matching image and coordinate information temporally.</a:t>
            </a:r>
          </a:p>
        </p:txBody>
      </p:sp>
      <p:sp>
        <p:nvSpPr>
          <p:cNvPr id="48" name="정육면체 47"/>
          <p:cNvSpPr/>
          <p:nvPr/>
        </p:nvSpPr>
        <p:spPr>
          <a:xfrm>
            <a:off x="10793967" y="284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정육면체 48"/>
          <p:cNvSpPr/>
          <p:nvPr/>
        </p:nvSpPr>
        <p:spPr>
          <a:xfrm>
            <a:off x="10649967" y="298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정육면체 49"/>
          <p:cNvSpPr/>
          <p:nvPr/>
        </p:nvSpPr>
        <p:spPr>
          <a:xfrm>
            <a:off x="10505967" y="3133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정육면체 50"/>
          <p:cNvSpPr/>
          <p:nvPr/>
        </p:nvSpPr>
        <p:spPr>
          <a:xfrm>
            <a:off x="10361967" y="3277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/>
          <p:cNvSpPr/>
          <p:nvPr/>
        </p:nvSpPr>
        <p:spPr>
          <a:xfrm>
            <a:off x="10217967" y="3421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정육면체 52"/>
          <p:cNvSpPr/>
          <p:nvPr/>
        </p:nvSpPr>
        <p:spPr>
          <a:xfrm>
            <a:off x="10073967" y="3565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/>
          <p:cNvSpPr/>
          <p:nvPr/>
        </p:nvSpPr>
        <p:spPr>
          <a:xfrm>
            <a:off x="9929967" y="370912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/>
          <p:cNvSpPr/>
          <p:nvPr/>
        </p:nvSpPr>
        <p:spPr>
          <a:xfrm>
            <a:off x="9785967" y="385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정육면체 55"/>
          <p:cNvSpPr/>
          <p:nvPr/>
        </p:nvSpPr>
        <p:spPr>
          <a:xfrm>
            <a:off x="9641967" y="399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정육면체 56"/>
          <p:cNvSpPr/>
          <p:nvPr/>
        </p:nvSpPr>
        <p:spPr>
          <a:xfrm>
            <a:off x="9497967" y="414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/>
          <p:cNvSpPr/>
          <p:nvPr/>
        </p:nvSpPr>
        <p:spPr>
          <a:xfrm>
            <a:off x="9353967" y="4284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/>
          <p:cNvSpPr/>
          <p:nvPr/>
        </p:nvSpPr>
        <p:spPr>
          <a:xfrm>
            <a:off x="9209967" y="4428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/>
          <p:cNvSpPr/>
          <p:nvPr/>
        </p:nvSpPr>
        <p:spPr>
          <a:xfrm>
            <a:off x="9065967" y="4572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정육면체 60"/>
          <p:cNvSpPr/>
          <p:nvPr/>
        </p:nvSpPr>
        <p:spPr>
          <a:xfrm>
            <a:off x="8921967" y="4716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정육면체 61"/>
          <p:cNvSpPr/>
          <p:nvPr/>
        </p:nvSpPr>
        <p:spPr>
          <a:xfrm>
            <a:off x="8777967" y="486023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정육면체 62"/>
          <p:cNvSpPr/>
          <p:nvPr/>
        </p:nvSpPr>
        <p:spPr>
          <a:xfrm>
            <a:off x="8633967" y="5003340"/>
            <a:ext cx="647700" cy="782320"/>
          </a:xfrm>
          <a:prstGeom prst="cube">
            <a:avLst>
              <a:gd name="adj" fmla="val 940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>
            <a:stCxn id="31" idx="4"/>
            <a:endCxn id="63" idx="2"/>
          </p:cNvCxnSpPr>
          <p:nvPr/>
        </p:nvCxnSpPr>
        <p:spPr>
          <a:xfrm>
            <a:off x="7786758" y="5424971"/>
            <a:ext cx="8472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9921368" y="3768634"/>
            <a:ext cx="1666119" cy="1933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/>
          <p:cNvSpPr txBox="1">
            <a:spLocks/>
          </p:cNvSpPr>
          <p:nvPr/>
        </p:nvSpPr>
        <p:spPr>
          <a:xfrm>
            <a:off x="10754427" y="4752442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70" name="자유형 69"/>
          <p:cNvSpPr/>
          <p:nvPr/>
        </p:nvSpPr>
        <p:spPr>
          <a:xfrm>
            <a:off x="7229856" y="2867152"/>
            <a:ext cx="2139696" cy="2145792"/>
          </a:xfrm>
          <a:custGeom>
            <a:avLst/>
            <a:gdLst>
              <a:gd name="connsiteX0" fmla="*/ 0 w 2139696"/>
              <a:gd name="connsiteY0" fmla="*/ 2145792 h 2145792"/>
              <a:gd name="connsiteX1" fmla="*/ 908304 w 2139696"/>
              <a:gd name="connsiteY1" fmla="*/ 804672 h 2145792"/>
              <a:gd name="connsiteX2" fmla="*/ 2139696 w 2139696"/>
              <a:gd name="connsiteY2" fmla="*/ 0 h 214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9696" h="2145792">
                <a:moveTo>
                  <a:pt x="0" y="2145792"/>
                </a:moveTo>
                <a:cubicBezTo>
                  <a:pt x="275844" y="1654048"/>
                  <a:pt x="551688" y="1162304"/>
                  <a:pt x="908304" y="804672"/>
                </a:cubicBezTo>
                <a:cubicBezTo>
                  <a:pt x="1264920" y="447040"/>
                  <a:pt x="1702308" y="223520"/>
                  <a:pt x="2139696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7590091" y="3085014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Batch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 rot="18442519">
            <a:off x="9702856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 rot="18442519">
            <a:off x="11136139" y="2650869"/>
            <a:ext cx="7440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. . .</a:t>
            </a: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7199999" y="5871950"/>
            <a:ext cx="208166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Image - Annotation 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1" y="2691440"/>
            <a:ext cx="565427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Environments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1489722"/>
            <a:ext cx="10647785" cy="1881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Prerequisites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Ubuntu 16.04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Python &gt;= 3.5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Tensorflow &gt;= 1.8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8" y="3554956"/>
            <a:ext cx="10647785" cy="188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pip package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numpy &gt;= 1.14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opencv-python 4.1.0.25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	matplotlib 3.03</a:t>
            </a:r>
          </a:p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	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AC767A-C0A7-41D3-9B53-E8F06A650C59}"/>
              </a:ext>
            </a:extLst>
          </p:cNvPr>
          <p:cNvSpPr/>
          <p:nvPr/>
        </p:nvSpPr>
        <p:spPr>
          <a:xfrm>
            <a:off x="838198" y="5620190"/>
            <a:ext cx="6858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PPT &amp; Code</a:t>
            </a:r>
            <a:r>
              <a:rPr lang="ko-KR" altLang="en-US" sz="2400" dirty="0">
                <a:latin typeface="Calibri" panose="020F0502020204030204" pitchFamily="34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</a:rPr>
              <a:t>materials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       </a:t>
            </a:r>
            <a:r>
              <a:rPr lang="en-US" altLang="ko-KR" sz="1200" dirty="0">
                <a:latin typeface="Calibri" panose="020F0502020204030204" pitchFamily="34" charset="0"/>
              </a:rPr>
              <a:t>●</a:t>
            </a:r>
            <a:r>
              <a:rPr lang="en-US" altLang="ko-KR" sz="2400" dirty="0">
                <a:latin typeface="Calibri" panose="020F0502020204030204" pitchFamily="34" charset="0"/>
              </a:rPr>
              <a:t>  https://github.com/HayeonLee/1210_vision</a:t>
            </a:r>
          </a:p>
        </p:txBody>
      </p:sp>
    </p:spTree>
    <p:extLst>
      <p:ext uri="{BB962C8B-B14F-4D97-AF65-F5344CB8AC3E}">
        <p14:creationId xmlns:p14="http://schemas.microsoft.com/office/powerpoint/2010/main" val="30422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56844"/>
            <a:ext cx="5615598" cy="288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spatial separable convolution is so named because it deals primarily with the spatial dimensions of an image and kernel: the width and the height.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5521234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Instead of doing one convolution with 9 multiplications, we do two convolutions with 3 multiplications each (6 in total) to achieve the same effect.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90" y="3002437"/>
            <a:ext cx="3600000" cy="69667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169890" y="3760389"/>
            <a:ext cx="3600000" cy="1661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200" i="1" dirty="0">
                <a:latin typeface="Calibri" panose="020F0502020204030204" pitchFamily="34" charset="0"/>
              </a:rPr>
              <a:t>Separating a 3x3 kernel spatially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69890" y="4077704"/>
            <a:ext cx="3600000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Computation Cost : 9 -&gt; 6</a:t>
            </a:r>
          </a:p>
        </p:txBody>
      </p:sp>
    </p:spTree>
    <p:extLst>
      <p:ext uri="{BB962C8B-B14F-4D97-AF65-F5344CB8AC3E}">
        <p14:creationId xmlns:p14="http://schemas.microsoft.com/office/powerpoint/2010/main" val="291635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Depthwise</a:t>
            </a:r>
            <a:r>
              <a:rPr lang="en-US" altLang="ko-KR" sz="4000" dirty="0">
                <a:latin typeface="Calibri" panose="020F0502020204030204" pitchFamily="34" charset="0"/>
              </a:rPr>
              <a:t>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02009" y="4315813"/>
            <a:ext cx="6636485" cy="1148739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12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1" y="2474232"/>
            <a:ext cx="3833150" cy="1149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513" y="2295115"/>
            <a:ext cx="4656595" cy="3094104"/>
          </a:xfrm>
          <a:prstGeom prst="rect">
            <a:avLst/>
          </a:prstGeom>
        </p:spPr>
      </p:pic>
      <p:sp>
        <p:nvSpPr>
          <p:cNvPr id="15" name="직사각형 9"/>
          <p:cNvSpPr/>
          <p:nvPr/>
        </p:nvSpPr>
        <p:spPr>
          <a:xfrm>
            <a:off x="7656342" y="2927828"/>
            <a:ext cx="4247531" cy="111997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9"/>
          <p:cNvSpPr/>
          <p:nvPr/>
        </p:nvSpPr>
        <p:spPr>
          <a:xfrm>
            <a:off x="460375" y="4082486"/>
            <a:ext cx="3998520" cy="1508424"/>
          </a:xfrm>
          <a:prstGeom prst="rect">
            <a:avLst/>
          </a:prstGeom>
          <a:solidFill>
            <a:srgbClr val="8ACE3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9"/>
          <p:cNvSpPr/>
          <p:nvPr/>
        </p:nvSpPr>
        <p:spPr>
          <a:xfrm>
            <a:off x="7656343" y="4047802"/>
            <a:ext cx="4247530" cy="111997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9"/>
          <p:cNvSpPr/>
          <p:nvPr/>
        </p:nvSpPr>
        <p:spPr>
          <a:xfrm>
            <a:off x="3291840" y="4082485"/>
            <a:ext cx="3984401" cy="1508424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199" y="1489723"/>
            <a:ext cx="10647785" cy="480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Depthwise</a:t>
            </a:r>
            <a:r>
              <a:rPr lang="en-US" altLang="ko-KR" sz="2400" dirty="0">
                <a:latin typeface="Calibri" panose="020F0502020204030204" pitchFamily="34" charset="0"/>
              </a:rPr>
              <a:t> separable convolution is a key building block of </a:t>
            </a:r>
            <a:r>
              <a:rPr lang="en-US" altLang="ko-KR" sz="2400" dirty="0" err="1">
                <a:latin typeface="Calibri" panose="020F0502020204030204" pitchFamily="34" charset="0"/>
              </a:rPr>
              <a:t>MobileNet</a:t>
            </a:r>
            <a:r>
              <a:rPr lang="en-US" altLang="ko-KR" sz="2400" dirty="0">
                <a:latin typeface="Calibri" panose="020F0502020204030204" pitchFamily="34" charset="0"/>
              </a:rPr>
              <a:t> V2.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85" y="5612836"/>
            <a:ext cx="2398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Depthwise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30181" y="5612836"/>
            <a:ext cx="230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Pointwise</a:t>
            </a:r>
            <a:r>
              <a:rPr lang="en-US" altLang="ko-KR" dirty="0">
                <a:latin typeface="Calibri" panose="020F0502020204030204" pitchFamily="34" charset="0"/>
              </a:rPr>
              <a:t> convolution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0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7988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02328" y="4506401"/>
            <a:ext cx="8302943" cy="1976267"/>
            <a:chOff x="2402328" y="4506401"/>
            <a:chExt cx="8302943" cy="197626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t="21242" b="42936"/>
            <a:stretch/>
          </p:blipFill>
          <p:spPr>
            <a:xfrm>
              <a:off x="2402328" y="4506401"/>
              <a:ext cx="8302943" cy="197626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627194" y="4699240"/>
              <a:ext cx="1685534" cy="191416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3"/>
          <p:cNvSpPr/>
          <p:nvPr/>
        </p:nvSpPr>
        <p:spPr>
          <a:xfrm>
            <a:off x="6627194" y="5237586"/>
            <a:ext cx="1962624" cy="193396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406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Pointwise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7618"/>
            <a:ext cx="480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00" y="2637618"/>
            <a:ext cx="4800000" cy="1440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pointwise convolution is so named because it uses a 1x1 kernel, or a kernel that iterates through every single point.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57709" b="5681"/>
          <a:stretch/>
        </p:blipFill>
        <p:spPr>
          <a:xfrm>
            <a:off x="3021525" y="4489868"/>
            <a:ext cx="7855508" cy="19109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150591" y="5036023"/>
            <a:ext cx="1710519" cy="23201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71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filter of depthwise convolution only perform spatial convolution, not channel-wise convolution operation.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821848" y="4745571"/>
            <a:ext cx="2377271" cy="27000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02512" y="2637618"/>
            <a:ext cx="8319157" cy="1440000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91" y="4077618"/>
            <a:ext cx="456521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7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Depthwise Separable Convolutions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Standard Convolution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                                        =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  <a:endParaRPr lang="en-US" altLang="ko-KR" sz="2000" b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89722"/>
                <a:ext cx="10647785" cy="2066296"/>
              </a:xfrm>
              <a:prstGeom prst="rect">
                <a:avLst/>
              </a:prstGeom>
              <a:blipFill rotWithShape="0">
                <a:blip r:embed="rId3"/>
                <a:stretch>
                  <a:fillRect l="-859" t="-4130" b="-2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</a:rPr>
                  <a:t>Depthwise Separable Convolutions</a:t>
                </a: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Input Tensor 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000" dirty="0">
                  <a:latin typeface="Calibri" panose="020F0502020204030204" pitchFamily="34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Output Feature :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endParaRPr lang="en-US" altLang="ko-KR" sz="2000" b="0" baseline="-2500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000" dirty="0">
                    <a:latin typeface="Calibri" panose="020F0502020204030204" pitchFamily="34" charset="0"/>
                  </a:rPr>
                  <a:t>Computation Cost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0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000" dirty="0">
                    <a:ea typeface="Cambria Math" panose="02040503050406030204" pitchFamily="18" charset="0"/>
                  </a:rPr>
                  <a:t>   </a:t>
                </a:r>
                <a:r>
                  <a:rPr lang="en-US" altLang="ko-KR" sz="2000" b="0" dirty="0">
                    <a:ea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×(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556018"/>
                <a:ext cx="10647785" cy="2425682"/>
              </a:xfrm>
              <a:prstGeom prst="rect">
                <a:avLst/>
              </a:prstGeom>
              <a:blipFill rotWithShape="0">
                <a:blip r:embed="rId4"/>
                <a:stretch>
                  <a:fillRect l="-859" t="-3518" b="-20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6095122" y="5143949"/>
            <a:ext cx="1960955" cy="425184"/>
          </a:xfrm>
          <a:prstGeom prst="rect">
            <a:avLst/>
          </a:prstGeom>
          <a:noFill/>
          <a:ln w="254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78778" y="5104760"/>
            <a:ext cx="2324032" cy="425184"/>
          </a:xfrm>
          <a:prstGeom prst="rect">
            <a:avLst/>
          </a:prstGeom>
          <a:noFill/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73" y="1477575"/>
            <a:ext cx="3269842" cy="980952"/>
          </a:xfrm>
          <a:prstGeom prst="rect">
            <a:avLst/>
          </a:prstGeom>
        </p:spPr>
      </p:pic>
      <p:grpSp>
        <p:nvGrpSpPr>
          <p:cNvPr id="9" name="그룹 2"/>
          <p:cNvGrpSpPr/>
          <p:nvPr/>
        </p:nvGrpSpPr>
        <p:grpSpPr>
          <a:xfrm>
            <a:off x="6213452" y="3682753"/>
            <a:ext cx="5764844" cy="997862"/>
            <a:chOff x="2167378" y="2637618"/>
            <a:chExt cx="8319157" cy="14400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378" y="2637618"/>
              <a:ext cx="4798800" cy="144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0"/>
            <a:stretch/>
          </p:blipFill>
          <p:spPr>
            <a:xfrm>
              <a:off x="7107811" y="2637618"/>
              <a:ext cx="3378724" cy="14400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3341957" y="4827761"/>
            <a:ext cx="1775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depthwise</a:t>
            </a:r>
            <a:r>
              <a:rPr lang="en-US" sz="1200" dirty="0"/>
              <a:t> convolution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3121" y="4840824"/>
            <a:ext cx="1732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pointwise</a:t>
            </a:r>
            <a:r>
              <a:rPr lang="en-US" sz="1200" dirty="0"/>
              <a:t>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22016" y="5192658"/>
                <a:ext cx="3756280" cy="1366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e.g.)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20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200" b="0" i="1" smtClean="0">
                          <a:latin typeface="Cambria Math" charset="0"/>
                        </a:rPr>
                        <m:t>=224,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=224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ko-KR" sz="1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=3, 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charset="0"/>
                          <a:ea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2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20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288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</m:t>
                      </m:r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16" y="5192658"/>
                <a:ext cx="3756280" cy="1366208"/>
              </a:xfrm>
              <a:prstGeom prst="rect">
                <a:avLst/>
              </a:prstGeom>
              <a:blipFill>
                <a:blip r:embed="rId8"/>
                <a:stretch>
                  <a:fillRect l="-162" t="-4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13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Bottleneck Residual block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8AB4FD-D3C4-43F3-85C1-6217BE65FB70}"/>
              </a:ext>
            </a:extLst>
          </p:cNvPr>
          <p:cNvSpPr txBox="1">
            <a:spLocks/>
          </p:cNvSpPr>
          <p:nvPr/>
        </p:nvSpPr>
        <p:spPr>
          <a:xfrm>
            <a:off x="838200" y="1489722"/>
            <a:ext cx="6118186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Basic building block is a bottleneck depth-separable convolution with residuals.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1) Inverted residuals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2) Linear Bottleneck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6915A2-7615-4DF2-B2A4-0F4ABD95D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64" y="3497375"/>
            <a:ext cx="6118186" cy="2504032"/>
          </a:xfrm>
          <a:prstGeom prst="rect">
            <a:avLst/>
          </a:prstGeom>
        </p:spPr>
      </p:pic>
      <p:pic>
        <p:nvPicPr>
          <p:cNvPr id="1026" name="Picture 2" descr="Drawing">
            <a:extLst>
              <a:ext uri="{FF2B5EF4-FFF2-40B4-BE49-F238E27FC236}">
                <a16:creationId xmlns:a16="http://schemas.microsoft.com/office/drawing/2014/main" id="{8C35EA48-938A-4A8F-A951-BA9533E59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609115" y="1898878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48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  <p:pic>
        <p:nvPicPr>
          <p:cNvPr id="21" name="Picture 2" descr="Drawing">
            <a:extLst>
              <a:ext uri="{FF2B5EF4-FFF2-40B4-BE49-F238E27FC236}">
                <a16:creationId xmlns:a16="http://schemas.microsoft.com/office/drawing/2014/main" id="{BCAE8AE2-C219-44C6-8D41-D882E5008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2"/>
          <a:stretch/>
        </p:blipFill>
        <p:spPr bwMode="auto">
          <a:xfrm>
            <a:off x="7804741" y="483957"/>
            <a:ext cx="3422877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05162F-CF05-400F-B223-A4D37FF12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114" y="4903863"/>
            <a:ext cx="4512130" cy="184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07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1) Inverted Residuals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530924"/>
            <a:ext cx="5540810" cy="16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366168" y="2302902"/>
            <a:ext cx="4650040" cy="125309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66168" y="4903862"/>
            <a:ext cx="4650040" cy="1253098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130445" y="275850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Uncompress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30445" y="5359463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Compress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8198" y="5314830"/>
            <a:ext cx="5540400" cy="1294918"/>
            <a:chOff x="838198" y="4049093"/>
            <a:chExt cx="5540400" cy="12949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4049093"/>
              <a:ext cx="5540400" cy="129491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161656" y="4587922"/>
              <a:ext cx="587259" cy="10790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325841" y="4565982"/>
              <a:ext cx="480599" cy="129844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95771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87389" y="3993579"/>
            <a:ext cx="1365885" cy="9102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AEECDF-E9AB-487A-A03C-3374D3465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56" y="1461975"/>
            <a:ext cx="3655389" cy="1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3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198" y="1489722"/>
            <a:ext cx="11114315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When the manifold of interest is low-dimensional, we can capture this by inserting linear bottleneck layers into the convolutional blocks.  Experimental evidence suggests it.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296578" y="5174867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ED732A-77FB-4F50-A1B7-87A1010D308D}"/>
              </a:ext>
            </a:extLst>
          </p:cNvPr>
          <p:cNvSpPr txBox="1"/>
          <p:nvPr/>
        </p:nvSpPr>
        <p:spPr>
          <a:xfrm>
            <a:off x="898070" y="2203060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Manifold</a:t>
            </a:r>
            <a:endParaRPr lang="ko-KR" altLang="en-US" sz="2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752059-322C-4FF4-85A8-1258042E1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84" y="2306519"/>
            <a:ext cx="4316864" cy="24606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D0F6B4-816C-4BEE-B1BF-CF75A9872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578" y="2433892"/>
            <a:ext cx="1276350" cy="8667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3A4677-3040-4B8C-BE63-F78393D2B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41" y="3395088"/>
            <a:ext cx="2343223" cy="1197287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86D484-0C01-41C1-AE4E-85B9C748CDF4}"/>
              </a:ext>
            </a:extLst>
          </p:cNvPr>
          <p:cNvGrpSpPr/>
          <p:nvPr/>
        </p:nvGrpSpPr>
        <p:grpSpPr>
          <a:xfrm>
            <a:off x="620486" y="2664725"/>
            <a:ext cx="3808635" cy="3977324"/>
            <a:chOff x="620486" y="2664725"/>
            <a:chExt cx="3808635" cy="3977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8C395C-24B8-4BC0-87FF-F7806FE2C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861"/>
            <a:stretch/>
          </p:blipFill>
          <p:spPr>
            <a:xfrm>
              <a:off x="838196" y="2664725"/>
              <a:ext cx="3590925" cy="397732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A10F987-026E-4D7D-A395-8168B70533E3}"/>
                </a:ext>
              </a:extLst>
            </p:cNvPr>
            <p:cNvSpPr/>
            <p:nvPr/>
          </p:nvSpPr>
          <p:spPr>
            <a:xfrm>
              <a:off x="620486" y="2664725"/>
              <a:ext cx="440871" cy="200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7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420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Quick start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199" y="3132400"/>
            <a:ext cx="10647785" cy="535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configuration of code and dataset.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95100" y="3306596"/>
            <a:ext cx="4790884" cy="2915350"/>
            <a:chOff x="6096000" y="3122341"/>
            <a:chExt cx="5616340" cy="3417657"/>
          </a:xfrm>
        </p:grpSpPr>
        <p:sp>
          <p:nvSpPr>
            <p:cNvPr id="10" name="타원 9"/>
            <p:cNvSpPr>
              <a:spLocks noChangeAspect="1"/>
            </p:cNvSpPr>
            <p:nvPr/>
          </p:nvSpPr>
          <p:spPr>
            <a:xfrm>
              <a:off x="609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tools.py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>
              <a:spLocks noChangeAspect="1"/>
            </p:cNvSpPr>
            <p:nvPr/>
          </p:nvSpPr>
          <p:spPr>
            <a:xfrm>
              <a:off x="7536000" y="3122341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train.py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test.py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>
              <a:spLocks noChangeAspect="1"/>
            </p:cNvSpPr>
            <p:nvPr/>
          </p:nvSpPr>
          <p:spPr>
            <a:xfrm>
              <a:off x="9336000" y="5099998"/>
              <a:ext cx="1440000" cy="144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0" idx="7"/>
              <a:endCxn id="11" idx="3"/>
            </p:cNvCxnSpPr>
            <p:nvPr/>
          </p:nvCxnSpPr>
          <p:spPr>
            <a:xfrm flipV="1">
              <a:off x="7325117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1"/>
              <a:endCxn id="11" idx="5"/>
            </p:cNvCxnSpPr>
            <p:nvPr/>
          </p:nvCxnSpPr>
          <p:spPr>
            <a:xfrm flipH="1" flipV="1">
              <a:off x="9072396" y="4658737"/>
              <a:ext cx="474487" cy="652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>
              <a:spLocks noChangeAspect="1"/>
            </p:cNvSpPr>
            <p:nvPr/>
          </p:nvSpPr>
          <p:spPr>
            <a:xfrm>
              <a:off x="10272340" y="3139582"/>
              <a:ext cx="1440000" cy="1440000"/>
            </a:xfrm>
            <a:prstGeom prst="rect">
              <a:avLst/>
            </a:prstGeom>
            <a:solidFill>
              <a:srgbClr val="8AC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tiny_pose_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dataset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stCxn id="22" idx="2"/>
              <a:endCxn id="12" idx="7"/>
            </p:cNvCxnSpPr>
            <p:nvPr/>
          </p:nvCxnSpPr>
          <p:spPr>
            <a:xfrm flipH="1">
              <a:off x="10565117" y="4579582"/>
              <a:ext cx="427223" cy="7312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7047428" y="6353994"/>
            <a:ext cx="27771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Abstract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3530"/>
          <a:stretch/>
        </p:blipFill>
        <p:spPr>
          <a:xfrm>
            <a:off x="721117" y="2023623"/>
            <a:ext cx="6604000" cy="679820"/>
          </a:xfrm>
          <a:prstGeom prst="rect">
            <a:avLst/>
          </a:prstGeom>
        </p:spPr>
      </p:pic>
      <p:grpSp>
        <p:nvGrpSpPr>
          <p:cNvPr id="16" name="그룹 3">
            <a:extLst>
              <a:ext uri="{FF2B5EF4-FFF2-40B4-BE49-F238E27FC236}">
                <a16:creationId xmlns:a16="http://schemas.microsoft.com/office/drawing/2014/main" id="{E8C58140-8E3E-4F08-8A48-5D595849F047}"/>
              </a:ext>
            </a:extLst>
          </p:cNvPr>
          <p:cNvGrpSpPr/>
          <p:nvPr/>
        </p:nvGrpSpPr>
        <p:grpSpPr>
          <a:xfrm>
            <a:off x="735301" y="3624648"/>
            <a:ext cx="5324094" cy="2729346"/>
            <a:chOff x="834262" y="3645024"/>
            <a:chExt cx="5554515" cy="2847469"/>
          </a:xfrm>
        </p:grpSpPr>
        <p:sp>
          <p:nvSpPr>
            <p:cNvPr id="18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1">
              <a:extLst>
                <a:ext uri="{FF2B5EF4-FFF2-40B4-BE49-F238E27FC236}">
                  <a16:creationId xmlns:a16="http://schemas.microsoft.com/office/drawing/2014/main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91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2) Linear Bottlenecks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385" y="1488438"/>
            <a:ext cx="5059823" cy="512131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56819" y="3203311"/>
            <a:ext cx="5844374" cy="1146820"/>
            <a:chOff x="838197" y="1834665"/>
            <a:chExt cx="5844374" cy="11468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1834665"/>
              <a:ext cx="5844373" cy="720000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838197" y="2649086"/>
              <a:ext cx="5844374" cy="33239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altLang="ko-KR" sz="1200" i="1" dirty="0">
                  <a:latin typeface="Calibri" panose="020F0502020204030204" pitchFamily="34" charset="0"/>
                </a:rPr>
                <a:t>Examples of ReLU transformations of low-dimensional manifolds embedded in higher-dimensional spaces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7" y="4504750"/>
            <a:ext cx="2406366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18" y="4504750"/>
            <a:ext cx="2512039" cy="180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019021" y="5359620"/>
            <a:ext cx="1100340" cy="12678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823633" y="4064880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823633" y="5315452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None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823633" y="2770584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activation = relu6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823633" y="5657348"/>
            <a:ext cx="2195388" cy="3418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-&gt; Linear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FF5ED6B-F2C7-4EF0-AB6E-0DD40AD075CA}"/>
              </a:ext>
            </a:extLst>
          </p:cNvPr>
          <p:cNvSpPr txBox="1">
            <a:spLocks/>
          </p:cNvSpPr>
          <p:nvPr/>
        </p:nvSpPr>
        <p:spPr>
          <a:xfrm>
            <a:off x="838198" y="1489722"/>
            <a:ext cx="5954488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Non-zero volume after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 transformation corresponds to linear transformation.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Removing the non-linear activations (e.g. </a:t>
            </a:r>
            <a:r>
              <a:rPr lang="en-US" altLang="ko-KR" sz="2400" dirty="0" err="1">
                <a:latin typeface="Calibri" panose="020F0502020204030204" pitchFamily="34" charset="0"/>
              </a:rPr>
              <a:t>ReLU</a:t>
            </a:r>
            <a:r>
              <a:rPr lang="en-US" altLang="ko-KR" sz="2400" dirty="0">
                <a:latin typeface="Calibri" panose="020F0502020204030204" pitchFamily="34" charset="0"/>
              </a:rPr>
              <a:t>) to prevent the model from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176153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4" y="2487358"/>
            <a:ext cx="3406581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489722"/>
            <a:ext cx="54610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this code, manipulate output channel per block to set final channel = 512.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9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199" y="1489723"/>
            <a:ext cx="10908323" cy="476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In stem layer, perform normal conv2d because input form is low-dimensional.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0323" y="3264241"/>
            <a:ext cx="463360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5029877" y="2500259"/>
            <a:ext cx="6870082" cy="684000"/>
            <a:chOff x="6329597" y="1016072"/>
            <a:chExt cx="5034335" cy="5012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345"/>
            <a:stretch/>
          </p:blipFill>
          <p:spPr>
            <a:xfrm>
              <a:off x="6329597" y="1016072"/>
              <a:ext cx="5034335" cy="50122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6504668" y="1305151"/>
              <a:ext cx="3866151" cy="18457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64" y="3607523"/>
            <a:ext cx="6975169" cy="226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562361"/>
                  </p:ext>
                </p:extLst>
              </p:nvPr>
            </p:nvGraphicFramePr>
            <p:xfrm>
              <a:off x="307975" y="2962238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18750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18750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18750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18750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18750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18750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895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14843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8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707869" y="1677733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828073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6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25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b="75621"/>
          <a:stretch/>
        </p:blipFill>
        <p:spPr>
          <a:xfrm>
            <a:off x="6329597" y="1109603"/>
            <a:ext cx="5061925" cy="1364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1" b="16484"/>
          <a:stretch/>
        </p:blipFill>
        <p:spPr>
          <a:xfrm>
            <a:off x="6329598" y="687359"/>
            <a:ext cx="3044826" cy="25022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94806" y="1769174"/>
            <a:ext cx="3675652" cy="718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97" y="2667180"/>
            <a:ext cx="4816556" cy="158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9200" y="3434080"/>
            <a:ext cx="2759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out_channel_ratio</a:t>
            </a:r>
            <a:r>
              <a:rPr lang="en-US" sz="1100" dirty="0"/>
              <a:t>(16) = max(12, 8) = 12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2984836"/>
            <a:ext cx="5816600" cy="343597"/>
          </a:xfrm>
          <a:prstGeom prst="rect">
            <a:avLst/>
          </a:prstGeom>
        </p:spPr>
      </p:pic>
      <p:sp>
        <p:nvSpPr>
          <p:cNvPr id="20" name="직사각형 14"/>
          <p:cNvSpPr/>
          <p:nvPr/>
        </p:nvSpPr>
        <p:spPr>
          <a:xfrm>
            <a:off x="993241" y="2454346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8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99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28" y="807709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29936" y="213327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274173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0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3443052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04218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26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7" y="948267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4333965"/>
            <a:ext cx="4645931" cy="10908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316500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478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98" y="1027906"/>
            <a:ext cx="5061925" cy="5598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latin typeface="Calibri" panose="020F0502020204030204" pitchFamily="34" charset="0"/>
              </a:rPr>
              <a:t>MobileNet</a:t>
            </a:r>
            <a:r>
              <a:rPr lang="en-US" altLang="ko-KR" sz="4000" dirty="0">
                <a:latin typeface="Calibri" panose="020F0502020204030204" pitchFamily="34" charset="0"/>
              </a:rPr>
              <a:t> V2 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7869" y="5585924"/>
            <a:ext cx="4645931" cy="1040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4"/>
          <p:cNvSpPr/>
          <p:nvPr/>
        </p:nvSpPr>
        <p:spPr>
          <a:xfrm>
            <a:off x="993241" y="3616941"/>
            <a:ext cx="4706626" cy="36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1981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33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76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58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224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112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56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28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6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  <a:ea typeface="Calibri" charset="0"/>
                                        <a:cs typeface="Calibri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libri" charset="0"/>
                                    <a:cs typeface="Calibri" charset="0"/>
                                  </a:rPr>
                                  <m:t>×3</m:t>
                                </m:r>
                              </m:oMath>
                            </m:oMathPara>
                          </a14:m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817296"/>
                  </p:ext>
                </p:extLst>
              </p:nvPr>
            </p:nvGraphicFramePr>
            <p:xfrm>
              <a:off x="1055108" y="1860340"/>
              <a:ext cx="4530639" cy="20847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807"/>
                    <a:gridCol w="1283312"/>
                    <a:gridCol w="557630"/>
                    <a:gridCol w="557630"/>
                    <a:gridCol w="557630"/>
                    <a:gridCol w="557630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Input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Operator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t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n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</a:t>
                          </a:r>
                          <a:endParaRPr lang="en-US" sz="1600" b="1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120833" r="-346707" b="-5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conv2d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-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220833" r="-346707" b="-4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4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320833" r="-346707" b="-3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420833" r="-346707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1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520833" r="-346707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48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  <a:tr h="290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99" t="-620833" r="-346707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bottleneck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6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72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1(2)</a:t>
                          </a:r>
                          <a:endParaRPr lang="en-US" sz="1200" dirty="0"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up_channel_ratio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the number of output channels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repeated time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latin typeface="Calibri" panose="020F0502020204030204" pitchFamily="34" charset="0"/>
                  </a:rPr>
                  <a:t> stride</a:t>
                </a:r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37162"/>
                <a:ext cx="5461000" cy="1537109"/>
              </a:xfrm>
              <a:prstGeom prst="rect">
                <a:avLst/>
              </a:prstGeom>
              <a:blipFill rotWithShape="0">
                <a:blip r:embed="rId5"/>
                <a:stretch>
                  <a:fillRect t="-436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59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Architecture and receptive fields of CPMs.</a:t>
            </a:r>
          </a:p>
        </p:txBody>
      </p:sp>
    </p:spTree>
    <p:extLst>
      <p:ext uri="{BB962C8B-B14F-4D97-AF65-F5344CB8AC3E}">
        <p14:creationId xmlns:p14="http://schemas.microsoft.com/office/powerpoint/2010/main" val="67906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554870"/>
            <a:ext cx="5812499" cy="25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940297"/>
            <a:ext cx="10647785" cy="50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Module Import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5427074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TF.Slim is effective to remove redundant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ex)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slim.arg_scope</a:t>
            </a:r>
            <a:r>
              <a:rPr lang="en-US" altLang="ko-KR" sz="2400" dirty="0">
                <a:latin typeface="Calibri" panose="020F0502020204030204" pitchFamily="34" charset="0"/>
              </a:rPr>
              <a:t>, </a:t>
            </a:r>
            <a:r>
              <a:rPr lang="en-US" altLang="ko-KR" sz="2400" dirty="0">
                <a:solidFill>
                  <a:srgbClr val="268558"/>
                </a:solidFill>
                <a:latin typeface="Calibri" panose="020F0502020204030204" pitchFamily="34" charset="0"/>
              </a:rPr>
              <a:t>slim.stack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C58140-8E3E-4F08-8A48-5D595849F047}"/>
              </a:ext>
            </a:extLst>
          </p:cNvPr>
          <p:cNvGrpSpPr/>
          <p:nvPr/>
        </p:nvGrpSpPr>
        <p:grpSpPr>
          <a:xfrm>
            <a:off x="6566323" y="2450197"/>
            <a:ext cx="5324094" cy="2729346"/>
            <a:chOff x="834262" y="3645024"/>
            <a:chExt cx="5554515" cy="2847469"/>
          </a:xfrm>
        </p:grpSpPr>
        <p:sp>
          <p:nvSpPr>
            <p:cNvPr id="20" name="직사각형 19"/>
            <p:cNvSpPr/>
            <p:nvPr/>
          </p:nvSpPr>
          <p:spPr>
            <a:xfrm>
              <a:off x="1309623" y="4429125"/>
              <a:ext cx="458218" cy="151183"/>
            </a:xfrm>
            <a:prstGeom prst="rect">
              <a:avLst/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09623" y="4246872"/>
              <a:ext cx="618237" cy="1632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74D5C4-2B0C-4A59-BC68-8AE60D388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62" y="3645024"/>
              <a:ext cx="5554515" cy="2847469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105372" y="4095906"/>
              <a:ext cx="866720" cy="20191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05372" y="6120736"/>
              <a:ext cx="725750" cy="201918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0EF2CD-3868-4D00-8E14-3FFC84605C5F}"/>
              </a:ext>
            </a:extLst>
          </p:cNvPr>
          <p:cNvSpPr/>
          <p:nvPr/>
        </p:nvSpPr>
        <p:spPr>
          <a:xfrm>
            <a:off x="838199" y="4713185"/>
            <a:ext cx="557150" cy="1731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C66814-2837-4611-AEA0-56EF117095D0}"/>
              </a:ext>
            </a:extLst>
          </p:cNvPr>
          <p:cNvSpPr/>
          <p:nvPr/>
        </p:nvSpPr>
        <p:spPr>
          <a:xfrm>
            <a:off x="838199" y="4886301"/>
            <a:ext cx="557150" cy="1731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73489"/>
          <a:stretch/>
        </p:blipFill>
        <p:spPr>
          <a:xfrm>
            <a:off x="570007" y="1536401"/>
            <a:ext cx="6604000" cy="23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64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63520" y="2421081"/>
            <a:ext cx="4037685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63" y="1316727"/>
            <a:ext cx="4692838" cy="36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9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99" y="1381832"/>
            <a:ext cx="4694188" cy="54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633545" y="2187313"/>
            <a:ext cx="3329096" cy="601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33544" y="2788920"/>
            <a:ext cx="4258735" cy="939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33544" y="3786339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633544" y="4803046"/>
            <a:ext cx="4258735" cy="959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633544" y="5813099"/>
            <a:ext cx="4258735" cy="965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4" idx="1"/>
          </p:cNvCxnSpPr>
          <p:nvPr/>
        </p:nvCxnSpPr>
        <p:spPr>
          <a:xfrm flipH="1">
            <a:off x="5958198" y="2488117"/>
            <a:ext cx="1675347" cy="18785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5958198" y="2865634"/>
            <a:ext cx="1675346" cy="3931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6" idx="1"/>
          </p:cNvCxnSpPr>
          <p:nvPr/>
        </p:nvCxnSpPr>
        <p:spPr>
          <a:xfrm flipH="1" flipV="1">
            <a:off x="5186043" y="3032484"/>
            <a:ext cx="2447501" cy="12333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7" idx="1"/>
          </p:cNvCxnSpPr>
          <p:nvPr/>
        </p:nvCxnSpPr>
        <p:spPr>
          <a:xfrm flipH="1" flipV="1">
            <a:off x="5234059" y="3188695"/>
            <a:ext cx="2399485" cy="209389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5234059" y="3371773"/>
            <a:ext cx="2399486" cy="29477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 flipV="1">
            <a:off x="2489463" y="3022051"/>
            <a:ext cx="2696580" cy="60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1 – extract local body part feature.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3728720"/>
            <a:ext cx="330131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9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89722"/>
            <a:ext cx="10515600" cy="1537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Upsample function and max_pool function is used to concat the output of each branch with different dimensions.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306831"/>
            <a:ext cx="5120000" cy="14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563940"/>
            <a:ext cx="10400915" cy="576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3940"/>
            <a:ext cx="5438518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10" y="2463430"/>
            <a:ext cx="9593580" cy="410718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838199" y="1489723"/>
            <a:ext cx="10647785" cy="70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Stage 2 – Local feature + spatial context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97215" y="2421081"/>
            <a:ext cx="5397793" cy="2741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89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0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5" y="2296275"/>
            <a:ext cx="514476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1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8" y="2308771"/>
            <a:ext cx="5140935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389419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9" y="2268512"/>
            <a:ext cx="5438012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917095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4" y="2308771"/>
            <a:ext cx="5542983" cy="28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Convolutional Pose Machine(CPM)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489722"/>
            <a:ext cx="6417139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 dirty="0">
              <a:latin typeface="Calibri" panose="020F0502020204030204" pitchFamily="34" charset="0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6096000" y="1725760"/>
            <a:ext cx="5675367" cy="4680000"/>
            <a:chOff x="5543056" y="1528688"/>
            <a:chExt cx="6532839" cy="5387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528688"/>
              <a:ext cx="1116000" cy="324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056" y="1875773"/>
              <a:ext cx="6532839" cy="504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6096000" y="2421081"/>
            <a:ext cx="5675367" cy="3743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1413" y="1730947"/>
            <a:ext cx="5144769" cy="537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 err="1">
                <a:latin typeface="Calibri" panose="020F0502020204030204" pitchFamily="34" charset="0"/>
              </a:rPr>
              <a:t>stage_number</a:t>
            </a:r>
            <a:r>
              <a:rPr lang="en-US" altLang="ko-KR" sz="2400" dirty="0">
                <a:latin typeface="Calibri" panose="020F0502020204030204" pitchFamily="34" charset="0"/>
              </a:rPr>
              <a:t> = 2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5231432"/>
            <a:ext cx="5067983" cy="47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local feature + body-part context</a:t>
            </a:r>
          </a:p>
        </p:txBody>
      </p:sp>
    </p:spTree>
    <p:extLst>
      <p:ext uri="{BB962C8B-B14F-4D97-AF65-F5344CB8AC3E}">
        <p14:creationId xmlns:p14="http://schemas.microsoft.com/office/powerpoint/2010/main" val="1472720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>
                <a:latin typeface="Calibri" panose="020F0502020204030204" pitchFamily="34" charset="0"/>
              </a:rPr>
              <a:t>Minimum Square Error(MSE)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0" y="4425112"/>
            <a:ext cx="11555518" cy="2160000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3858752" y="5675070"/>
            <a:ext cx="827517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30224" y="5681166"/>
            <a:ext cx="1293511" cy="190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6833759" y="2507034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6833758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input_heatmaps (ground-truth)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01861" y="2506673"/>
            <a:ext cx="5050660" cy="1728245"/>
            <a:chOff x="6400801" y="1690688"/>
            <a:chExt cx="5050660" cy="17282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1690688"/>
              <a:ext cx="5040000" cy="72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1" y="2562530"/>
              <a:ext cx="5040000" cy="720000"/>
            </a:xfrm>
            <a:prstGeom prst="rect">
              <a:avLst/>
            </a:prstGeom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444764" y="241430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7179241" y="240178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7913718" y="240178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8648195" y="240178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9361152" y="240847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10040937" y="2401783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10766086" y="240847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6444764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179241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7913718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8630413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9361152" y="328031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10040937" y="328043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10803461" y="32803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2190129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 loss function is defined as regression task using MSE of two heatmaps.</a:t>
            </a:r>
          </a:p>
        </p:txBody>
      </p:sp>
    </p:spTree>
    <p:extLst>
      <p:ext uri="{BB962C8B-B14F-4D97-AF65-F5344CB8AC3E}">
        <p14:creationId xmlns:p14="http://schemas.microsoft.com/office/powerpoint/2010/main" val="2339939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Optimize Loss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38199" y="1489723"/>
            <a:ext cx="10647785" cy="106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Optimize loss to reduce MSE of Ground Truth heatmap and output heatmap.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7" y="2815286"/>
            <a:ext cx="91680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Introduction to OpenCV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1489722"/>
            <a:ext cx="10647785" cy="500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alibri" panose="020F0502020204030204" pitchFamily="34" charset="0"/>
              </a:rPr>
              <a:t>Image Processing &amp; Video Analysis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74" y="2178000"/>
            <a:ext cx="829985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0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1" y="0"/>
            <a:ext cx="1100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Post Processing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" name="그룹 41"/>
          <p:cNvGrpSpPr>
            <a:grpSpLocks noChangeAspect="1"/>
          </p:cNvGrpSpPr>
          <p:nvPr/>
        </p:nvGrpSpPr>
        <p:grpSpPr>
          <a:xfrm>
            <a:off x="535473" y="1690688"/>
            <a:ext cx="5032847" cy="1728000"/>
            <a:chOff x="307975" y="1690688"/>
            <a:chExt cx="5040000" cy="17304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90688"/>
              <a:ext cx="5040000" cy="72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2562530"/>
              <a:ext cx="5040000" cy="72000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318240" y="241651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head</a:t>
              </a:r>
            </a:p>
          </p:txBody>
        </p: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1052717" y="240399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neck</a:t>
              </a:r>
            </a:p>
          </p:txBody>
        </p: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1787194" y="2403996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L-shoulder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521671" y="240399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R-shoulder</a:t>
              </a: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3234628" y="2410688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L-elbow</a:t>
              </a: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3914413" y="2403994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R-elbow</a:t>
              </a: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4639562" y="2410687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L-wrist</a:t>
              </a: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18240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R-wrist</a:t>
              </a:r>
            </a:p>
          </p:txBody>
        </p: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1052717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L-hip</a:t>
              </a: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1787194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R-hip</a:t>
              </a:r>
            </a:p>
          </p:txBody>
        </p:sp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03889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L-knee</a:t>
              </a: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3234628" y="3282530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R-knee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3914413" y="3282645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L-ankle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4676937" y="3282529"/>
              <a:ext cx="648000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000" b="1" dirty="0">
                  <a:latin typeface="Calibri" panose="020F0502020204030204" pitchFamily="34" charset="0"/>
                </a:rPr>
                <a:t>R-ankle</a:t>
              </a: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1810335" y="3530998"/>
            <a:ext cx="26902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Keypoint Detection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35473" y="1373783"/>
            <a:ext cx="5040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Calibri" panose="020F0502020204030204" pitchFamily="34" charset="0"/>
              </a:rPr>
              <a:t>pred_heat (network output)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27" y="2273354"/>
            <a:ext cx="5133051" cy="36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27" y="3809340"/>
            <a:ext cx="16058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79"/>
            <a:ext cx="12192000" cy="6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Image vs Matrix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489722"/>
            <a:ext cx="10647785" cy="82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Digital images are typically stored in a matrix.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There are many different file formats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8" y="2743018"/>
            <a:ext cx="7021513" cy="2490746"/>
          </a:xfrm>
          <a:prstGeom prst="rect">
            <a:avLst/>
          </a:prstGeom>
        </p:spPr>
      </p:pic>
      <p:pic>
        <p:nvPicPr>
          <p:cNvPr id="8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859" y="3693116"/>
            <a:ext cx="3286125" cy="5905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95374" y="5408263"/>
            <a:ext cx="10647785" cy="1022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All image information is stored as numpy matrix/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Print type, </a:t>
            </a:r>
            <a:r>
              <a:rPr lang="en-US" altLang="ko-KR" sz="2400" dirty="0" err="1">
                <a:latin typeface="Calibri" panose="020F0502020204030204" pitchFamily="34" charset="0"/>
              </a:rPr>
              <a:t>dtype</a:t>
            </a:r>
            <a:r>
              <a:rPr lang="en-US" altLang="ko-KR" sz="2400" dirty="0">
                <a:latin typeface="Calibri" panose="020F0502020204030204" pitchFamily="34" charset="0"/>
              </a:rPr>
              <a:t>, and shape information of numpy matrix.</a:t>
            </a:r>
          </a:p>
        </p:txBody>
      </p:sp>
    </p:spTree>
    <p:extLst>
      <p:ext uri="{BB962C8B-B14F-4D97-AF65-F5344CB8AC3E}">
        <p14:creationId xmlns:p14="http://schemas.microsoft.com/office/powerpoint/2010/main" val="56865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How do computers see images?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50" y="2847108"/>
            <a:ext cx="6545450" cy="3600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1"/>
            <a:ext cx="10647785" cy="1357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Calibri" panose="020F0502020204030204" pitchFamily="34" charset="0"/>
              </a:rPr>
              <a:t>In grayscale images, each pixel represents the intensity that means how bright or dark the pixel is.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In color images, each pixel is composed by Red, Green, and Blue channel.</a:t>
            </a:r>
          </a:p>
        </p:txBody>
      </p:sp>
    </p:spTree>
    <p:extLst>
      <p:ext uri="{BB962C8B-B14F-4D97-AF65-F5344CB8AC3E}">
        <p14:creationId xmlns:p14="http://schemas.microsoft.com/office/powerpoint/2010/main" val="193167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Parsers</a:t>
            </a:r>
            <a:r>
              <a:rPr lang="en-US" altLang="ko-KR" sz="2400" dirty="0">
                <a:latin typeface="Calibri" panose="020F0502020204030204" pitchFamily="34" charset="0"/>
              </a:rPr>
              <a:t> – 10 arguments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    - 10 optional arguments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7" y="2529522"/>
            <a:ext cx="105899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2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Calibri" panose="020F0502020204030204" pitchFamily="34" charset="0"/>
              </a:rPr>
              <a:t>Human Pose Estimation using Mobilenet V2</a:t>
            </a:r>
            <a:endParaRPr lang="ko-KR" altLang="en-US" sz="4000" dirty="0">
              <a:latin typeface="Calibri" panose="020F0502020204030204" pitchFamily="34" charset="0"/>
            </a:endParaRPr>
          </a:p>
        </p:txBody>
      </p:sp>
      <p:sp>
        <p:nvSpPr>
          <p:cNvPr id="6" name="AutoShape 12" descr="Image result for mercedes benz a200 manhatt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1489722"/>
            <a:ext cx="10647785" cy="1451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Calibri" panose="020F0502020204030204" pitchFamily="34" charset="0"/>
              </a:rPr>
              <a:t>Reproducibility</a:t>
            </a:r>
            <a:endParaRPr lang="en-US" altLang="ko-KR" sz="240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949992"/>
            <a:ext cx="10973587" cy="760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Calibri" panose="020F0502020204030204" pitchFamily="34" charset="0"/>
              </a:rPr>
              <a:t>There is another way to prevent overfitting problem called data augmentation which is a strategy that enables practitioners to significantly increase the diversity of data.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20" y="3893040"/>
            <a:ext cx="1957855" cy="19578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84" y="3893040"/>
            <a:ext cx="1957855" cy="1957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56" y="3893040"/>
            <a:ext cx="1957855" cy="19578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92" y="3893040"/>
            <a:ext cx="1957855" cy="1957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29" y="3893040"/>
            <a:ext cx="1957855" cy="1957851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85984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Original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6519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Flip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107056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Scaling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317591" y="5910229"/>
            <a:ext cx="1957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Shift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528129" y="5910229"/>
            <a:ext cx="19578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latin typeface="Calibri" panose="020F0502020204030204" pitchFamily="34" charset="0"/>
              </a:rPr>
              <a:t>Perspective Transform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110467"/>
            <a:ext cx="9018013" cy="180000"/>
          </a:xfrm>
          <a:prstGeom prst="rect">
            <a:avLst/>
          </a:prstGeom>
        </p:spPr>
      </p:pic>
      <p:cxnSp>
        <p:nvCxnSpPr>
          <p:cNvPr id="56" name="직선 화살표 연결선 55"/>
          <p:cNvCxnSpPr/>
          <p:nvPr/>
        </p:nvCxnSpPr>
        <p:spPr>
          <a:xfrm>
            <a:off x="9918192" y="3183619"/>
            <a:ext cx="50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 txBox="1">
            <a:spLocks/>
          </p:cNvSpPr>
          <p:nvPr/>
        </p:nvSpPr>
        <p:spPr>
          <a:xfrm>
            <a:off x="10484173" y="3086669"/>
            <a:ext cx="666872" cy="193899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400" b="1" dirty="0">
                <a:solidFill>
                  <a:srgbClr val="328323"/>
                </a:solidFill>
                <a:latin typeface="Calibri" panose="020F050202020403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03169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48025</TotalTime>
  <Words>1986</Words>
  <Application>Microsoft Office PowerPoint</Application>
  <PresentationFormat>와이드스크린</PresentationFormat>
  <Paragraphs>683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Office 테마</vt:lpstr>
      <vt:lpstr>Tutorial Mobilenet V2</vt:lpstr>
      <vt:lpstr>Environments</vt:lpstr>
      <vt:lpstr>Human Pose Estimation using Mobilenet V2</vt:lpstr>
      <vt:lpstr>Human Pose Estimation using Mobilenet V2</vt:lpstr>
      <vt:lpstr>Introduction to OpenCV</vt:lpstr>
      <vt:lpstr>Image vs Matrix</vt:lpstr>
      <vt:lpstr>How do computers see images?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Human Pose Estimation using Mobilenet V2</vt:lpstr>
      <vt:lpstr>Separable Convolutions</vt:lpstr>
      <vt:lpstr>Depthwise Separable Convolutions</vt:lpstr>
      <vt:lpstr>Depthwise Convolutions</vt:lpstr>
      <vt:lpstr>Pointwise Convolutions</vt:lpstr>
      <vt:lpstr>Depthwise Separable Convolutions</vt:lpstr>
      <vt:lpstr>Depthwise Separable Convolutions</vt:lpstr>
      <vt:lpstr>Bottleneck Residual block</vt:lpstr>
      <vt:lpstr>1) Inverted Residuals</vt:lpstr>
      <vt:lpstr>1) Inverted Residuals</vt:lpstr>
      <vt:lpstr>2) Linear Bottlenecks</vt:lpstr>
      <vt:lpstr>2) Linear Bottlenecks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MobileNet V2 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Convolutional Pose Machine(CPM)</vt:lpstr>
      <vt:lpstr>Minimum Square Error(MSE)</vt:lpstr>
      <vt:lpstr>Optimize Loss</vt:lpstr>
      <vt:lpstr>PowerPoint 프레젠테이션</vt:lpstr>
      <vt:lpstr>Post Processing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owner</cp:lastModifiedBy>
  <cp:revision>3101</cp:revision>
  <dcterms:created xsi:type="dcterms:W3CDTF">2015-08-13T07:44:06Z</dcterms:created>
  <dcterms:modified xsi:type="dcterms:W3CDTF">2020-12-10T03:08:08Z</dcterms:modified>
</cp:coreProperties>
</file>